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2" d="100"/>
          <a:sy n="72" d="100"/>
        </p:scale>
        <p:origin x="-1326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5586E3-22C5-46CD-8CB7-C7822A578E00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31C80E29-7371-45E4-88A2-8034D1259FD7}">
      <dgm:prSet/>
      <dgm:spPr/>
      <dgm:t>
        <a:bodyPr/>
        <a:lstStyle/>
        <a:p>
          <a:pPr rtl="0"/>
          <a:r>
            <a:rPr lang="pl-PL" dirty="0" smtClean="0"/>
            <a:t>Czerniak jest nowotworem złośliwym skóry. Wywodzi się z </a:t>
          </a:r>
          <a:r>
            <a:rPr lang="pl-PL" dirty="0" err="1" smtClean="0"/>
            <a:t>melanocytów</a:t>
          </a:r>
          <a:r>
            <a:rPr lang="pl-PL" dirty="0" smtClean="0"/>
            <a:t> – komórek pigmentowych wytwarzających barwnik zwany melaniną, który sprawia, że skóra ciemnieje w kontakcie z promieniowaniem ultrafioletowych. Czerniaki najczęściej pojawiają się na skórze, ale także w obrębie ust, nosa oraz gałki ocznej.</a:t>
          </a:r>
          <a:endParaRPr lang="pl-PL" dirty="0"/>
        </a:p>
      </dgm:t>
    </dgm:pt>
    <dgm:pt modelId="{428374B6-FF1D-4A4E-B5E1-F2AAA3419FAE}" type="parTrans" cxnId="{B8EE9D36-23C2-4544-9C70-54F311A59768}">
      <dgm:prSet/>
      <dgm:spPr/>
      <dgm:t>
        <a:bodyPr/>
        <a:lstStyle/>
        <a:p>
          <a:endParaRPr lang="pl-PL"/>
        </a:p>
      </dgm:t>
    </dgm:pt>
    <dgm:pt modelId="{F60E24EB-3D52-402E-8EFF-266A6FC7055D}" type="sibTrans" cxnId="{B8EE9D36-23C2-4544-9C70-54F311A59768}">
      <dgm:prSet/>
      <dgm:spPr/>
      <dgm:t>
        <a:bodyPr/>
        <a:lstStyle/>
        <a:p>
          <a:endParaRPr lang="pl-PL"/>
        </a:p>
      </dgm:t>
    </dgm:pt>
    <dgm:pt modelId="{C232538E-FC8C-4720-978D-1C9EF58FABA5}" type="pres">
      <dgm:prSet presAssocID="{A45586E3-22C5-46CD-8CB7-C7822A578E0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36A606B-6EE3-4007-9008-6328D62F1107}" type="pres">
      <dgm:prSet presAssocID="{31C80E29-7371-45E4-88A2-8034D1259FD7}" presName="circle1" presStyleLbl="node1" presStyleIdx="0" presStyleCnt="1"/>
      <dgm:spPr/>
    </dgm:pt>
    <dgm:pt modelId="{A4B2506B-E59C-4BB0-9842-ADCE4B15C73E}" type="pres">
      <dgm:prSet presAssocID="{31C80E29-7371-45E4-88A2-8034D1259FD7}" presName="space" presStyleCnt="0"/>
      <dgm:spPr/>
    </dgm:pt>
    <dgm:pt modelId="{1B48F3D1-D173-4852-9E47-DF16E68B1373}" type="pres">
      <dgm:prSet presAssocID="{31C80E29-7371-45E4-88A2-8034D1259FD7}" presName="rect1" presStyleLbl="alignAcc1" presStyleIdx="0" presStyleCnt="1"/>
      <dgm:spPr/>
      <dgm:t>
        <a:bodyPr/>
        <a:lstStyle/>
        <a:p>
          <a:endParaRPr lang="pl-PL"/>
        </a:p>
      </dgm:t>
    </dgm:pt>
    <dgm:pt modelId="{221A92D1-E2FE-4B40-A281-B61CA8F19726}" type="pres">
      <dgm:prSet presAssocID="{31C80E29-7371-45E4-88A2-8034D1259FD7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88C359A-DDE9-4F48-A4CF-F1EB6D4236E1}" type="presOf" srcId="{A45586E3-22C5-46CD-8CB7-C7822A578E00}" destId="{C232538E-FC8C-4720-978D-1C9EF58FABA5}" srcOrd="0" destOrd="0" presId="urn:microsoft.com/office/officeart/2005/8/layout/target3"/>
    <dgm:cxn modelId="{70A9B05E-9F06-4730-80EF-78140412ECD2}" type="presOf" srcId="{31C80E29-7371-45E4-88A2-8034D1259FD7}" destId="{221A92D1-E2FE-4B40-A281-B61CA8F19726}" srcOrd="1" destOrd="0" presId="urn:microsoft.com/office/officeart/2005/8/layout/target3"/>
    <dgm:cxn modelId="{36B162E8-271E-4E6B-AE1A-A4FA284C35B6}" type="presOf" srcId="{31C80E29-7371-45E4-88A2-8034D1259FD7}" destId="{1B48F3D1-D173-4852-9E47-DF16E68B1373}" srcOrd="0" destOrd="0" presId="urn:microsoft.com/office/officeart/2005/8/layout/target3"/>
    <dgm:cxn modelId="{B8EE9D36-23C2-4544-9C70-54F311A59768}" srcId="{A45586E3-22C5-46CD-8CB7-C7822A578E00}" destId="{31C80E29-7371-45E4-88A2-8034D1259FD7}" srcOrd="0" destOrd="0" parTransId="{428374B6-FF1D-4A4E-B5E1-F2AAA3419FAE}" sibTransId="{F60E24EB-3D52-402E-8EFF-266A6FC7055D}"/>
    <dgm:cxn modelId="{10B92662-66CC-49C3-AB73-9454F2359441}" type="presParOf" srcId="{C232538E-FC8C-4720-978D-1C9EF58FABA5}" destId="{436A606B-6EE3-4007-9008-6328D62F1107}" srcOrd="0" destOrd="0" presId="urn:microsoft.com/office/officeart/2005/8/layout/target3"/>
    <dgm:cxn modelId="{419E521E-4C69-46CB-B39E-E4C8A7C365E8}" type="presParOf" srcId="{C232538E-FC8C-4720-978D-1C9EF58FABA5}" destId="{A4B2506B-E59C-4BB0-9842-ADCE4B15C73E}" srcOrd="1" destOrd="0" presId="urn:microsoft.com/office/officeart/2005/8/layout/target3"/>
    <dgm:cxn modelId="{3D4CF2EE-9E9B-492D-8E2A-B39A756E824C}" type="presParOf" srcId="{C232538E-FC8C-4720-978D-1C9EF58FABA5}" destId="{1B48F3D1-D173-4852-9E47-DF16E68B1373}" srcOrd="2" destOrd="0" presId="urn:microsoft.com/office/officeart/2005/8/layout/target3"/>
    <dgm:cxn modelId="{846600A3-08A4-45FF-99A6-CDD1B4BCBA3D}" type="presParOf" srcId="{C232538E-FC8C-4720-978D-1C9EF58FABA5}" destId="{221A92D1-E2FE-4B40-A281-B61CA8F19726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6A606B-6EE3-4007-9008-6328D62F1107}">
      <dsp:nvSpPr>
        <dsp:cNvPr id="0" name=""/>
        <dsp:cNvSpPr/>
      </dsp:nvSpPr>
      <dsp:spPr>
        <a:xfrm>
          <a:off x="0" y="0"/>
          <a:ext cx="4572000" cy="45720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48F3D1-D173-4852-9E47-DF16E68B1373}">
      <dsp:nvSpPr>
        <dsp:cNvPr id="0" name=""/>
        <dsp:cNvSpPr/>
      </dsp:nvSpPr>
      <dsp:spPr>
        <a:xfrm>
          <a:off x="2286000" y="0"/>
          <a:ext cx="5486400" cy="457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Czerniak jest nowotworem złośliwym skóry. Wywodzi się z </a:t>
          </a:r>
          <a:r>
            <a:rPr lang="pl-PL" sz="2800" kern="1200" dirty="0" err="1" smtClean="0"/>
            <a:t>melanocytów</a:t>
          </a:r>
          <a:r>
            <a:rPr lang="pl-PL" sz="2800" kern="1200" dirty="0" smtClean="0"/>
            <a:t> – komórek pigmentowych wytwarzających barwnik zwany melaniną, który sprawia, że skóra ciemnieje w kontakcie z promieniowaniem ultrafioletowych. Czerniaki najczęściej pojawiają się na skórze, ale także w obrębie ust, nosa oraz gałki ocznej.</a:t>
          </a:r>
          <a:endParaRPr lang="pl-PL" sz="2800" kern="1200" dirty="0"/>
        </a:p>
      </dsp:txBody>
      <dsp:txXfrm>
        <a:off x="2286000" y="0"/>
        <a:ext cx="5486400" cy="4572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A5BA3A-C60D-4DC3-A385-2A6240D43882}" type="datetimeFigureOut">
              <a:rPr lang="pl-PL" smtClean="0"/>
              <a:pPr/>
              <a:t>11.05.2022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7F9309-8245-4EFC-973C-AE32B8421A1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2" name="Prostokąt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Prostokąt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Prostokąt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Prostokąt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56" name="Prostokąt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Prostokąt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Prostokąt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Prostokąt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A5BA3A-C60D-4DC3-A385-2A6240D43882}" type="datetimeFigureOut">
              <a:rPr lang="pl-PL" smtClean="0"/>
              <a:pPr/>
              <a:t>11.05.2022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7F9309-8245-4EFC-973C-AE32B8421A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A5BA3A-C60D-4DC3-A385-2A6240D43882}" type="datetimeFigureOut">
              <a:rPr lang="pl-PL" smtClean="0"/>
              <a:pPr/>
              <a:t>11.05.2022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7F9309-8245-4EFC-973C-AE32B8421A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A5BA3A-C60D-4DC3-A385-2A6240D43882}" type="datetimeFigureOut">
              <a:rPr lang="pl-PL" smtClean="0"/>
              <a:pPr/>
              <a:t>11.05.2022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7F9309-8245-4EFC-973C-AE32B8421A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olny kształt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Dowolny kształt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Dowolny kształt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Dowolny kształt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Dowolny kształt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Dowolny kształt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Dowolny kształt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Dowolny kształt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Dowolny kształt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Dowolny kształt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Dowolny kształt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Dowolny kształt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Dowolny kształt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Dowolny kształt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A5BA3A-C60D-4DC3-A385-2A6240D43882}" type="datetimeFigureOut">
              <a:rPr lang="pl-PL" smtClean="0"/>
              <a:pPr/>
              <a:t>11.05.2022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7F9309-8245-4EFC-973C-AE32B8421A1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ostokąt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A5BA3A-C60D-4DC3-A385-2A6240D43882}" type="datetimeFigureOut">
              <a:rPr lang="pl-PL" smtClean="0"/>
              <a:pPr/>
              <a:t>11.05.2022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7F9309-8245-4EFC-973C-AE32B8421A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ostokąt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A5BA3A-C60D-4DC3-A385-2A6240D43882}" type="datetimeFigureOut">
              <a:rPr lang="pl-PL" smtClean="0"/>
              <a:pPr/>
              <a:t>11.05.2022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7F9309-8245-4EFC-973C-AE32B8421A1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Prostokąt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ostokąt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Prostokąt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Prostokąt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Prostokąt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rostokąt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Prostokąt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A5BA3A-C60D-4DC3-A385-2A6240D43882}" type="datetimeFigureOut">
              <a:rPr lang="pl-PL" smtClean="0"/>
              <a:pPr/>
              <a:t>11.05.2022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7F9309-8245-4EFC-973C-AE32B8421A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A5BA3A-C60D-4DC3-A385-2A6240D43882}" type="datetimeFigureOut">
              <a:rPr lang="pl-PL" smtClean="0"/>
              <a:pPr/>
              <a:t>11.05.2022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7F9309-8245-4EFC-973C-AE32B8421A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A5BA3A-C60D-4DC3-A385-2A6240D43882}" type="datetimeFigureOut">
              <a:rPr lang="pl-PL" smtClean="0"/>
              <a:pPr/>
              <a:t>11.05.2022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7F9309-8245-4EFC-973C-AE32B8421A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Łącznik prostoliniowy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Łącznik prostoliniowy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oliniowy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oliniowy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Łącznik prostoliniowy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oliniowy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oliniowy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Łącznik prostoliniowy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oliniowy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oliniowy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CA5BA3A-C60D-4DC3-A385-2A6240D43882}" type="datetimeFigureOut">
              <a:rPr lang="pl-PL" smtClean="0"/>
              <a:pPr/>
              <a:t>11.05.2022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97F9309-8245-4EFC-973C-AE32B8421A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Prostokąt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Prostokąt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Prostokąt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CA5BA3A-C60D-4DC3-A385-2A6240D43882}" type="datetimeFigureOut">
              <a:rPr lang="pl-PL" smtClean="0"/>
              <a:pPr/>
              <a:t>11.05.2022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97F9309-8245-4EFC-973C-AE32B8421A1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kademiaczerniaka.pl/kampania-znamie-znam-je/gra-interaktywna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kademiaczerniaka.pl/kampania-znamie-znam-je/program-do-szkol-ponadgimnazjalnych/film-edukacyjny-dla-uczniow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 </a:t>
            </a:r>
            <a:r>
              <a:rPr lang="pl-PL" b="1" dirty="0"/>
              <a:t>„Znamię! Znam je?”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57200" cy="45719"/>
          </a:xfrm>
        </p:spPr>
        <p:txBody>
          <a:bodyPr>
            <a:normAutofit fontScale="25000" lnSpcReduction="20000"/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79877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Sprawdź, czy rozpoznasz czerniaka ?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Warto sprawdzić swoją wiedzę oraz czujność przechodząc przez krótki internetowy quiz  „Znamię! Znam je?”. Gra przedstawia sześć różnych znamion – rolą gracza jest sprawdzić, czy prawidłowo odróżnia czerniaka od niegroźnych zmian skórnych.  </a:t>
            </a:r>
            <a:br>
              <a:rPr lang="pl-PL" dirty="0"/>
            </a:br>
            <a:r>
              <a:rPr lang="pl-PL" dirty="0"/>
              <a:t>Gra dostępna jest na stronie www Akademii Czerniaka: </a:t>
            </a:r>
            <a:r>
              <a:rPr lang="pl-PL" u="sng" dirty="0">
                <a:hlinkClick r:id="rId2"/>
              </a:rPr>
              <a:t>http://www.akademiaczerniaka.pl/kampania-znamie-znam-je/gra-interaktywna/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4995843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7772400" cy="589752"/>
          </a:xfrm>
        </p:spPr>
        <p:txBody>
          <a:bodyPr/>
          <a:lstStyle/>
          <a:p>
            <a:r>
              <a:rPr lang="pl-PL" dirty="0"/>
              <a:t> </a:t>
            </a:r>
            <a:br>
              <a:rPr lang="pl-PL" dirty="0"/>
            </a:br>
            <a:r>
              <a:rPr lang="pl-PL" b="1" dirty="0"/>
              <a:t>Samobadanie skóry – pierwszy krok w zmianie </a:t>
            </a:r>
            <a:r>
              <a:rPr lang="pl-PL" b="1" dirty="0" err="1"/>
              <a:t>zachowań</a:t>
            </a:r>
            <a:r>
              <a:rPr lang="pl-PL" b="1" dirty="0"/>
              <a:t>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endParaRPr lang="pl-PL" dirty="0"/>
          </a:p>
          <a:p>
            <a:r>
              <a:rPr lang="pl-PL" dirty="0"/>
              <a:t>Badania opinii Polaków przeprowadzone w kwietniu 2013 roku wykazały, iż 14% badanych w ogóle nie zwraca uwagi na znamiona, a 32% deklaruje, że nie ma żadnych podejrzanych zmian. </a:t>
            </a:r>
            <a:r>
              <a:rPr lang="pl-PL" dirty="0" smtClean="0"/>
              <a:t>To </a:t>
            </a:r>
            <a:r>
              <a:rPr lang="pl-PL" dirty="0"/>
              <a:t>oznacza, iż blisko połowa badanych Polaków (46%) nie obserwuje skóry lub nie zwraca uwagi na znamiona. </a:t>
            </a:r>
          </a:p>
          <a:p>
            <a:r>
              <a:rPr lang="pl-PL" dirty="0"/>
              <a:t>Kluczem wczesnego rozpoznania czerniaka jest dobra znajomość własnego ciała i skóry.   Samoocena skóry powinna być wykonywana raz w miesiącu zarówno przez osoby starsze jak i młodzież.  </a:t>
            </a:r>
            <a:r>
              <a:rPr lang="pl-PL" dirty="0" smtClean="0"/>
              <a:t> </a:t>
            </a:r>
            <a:endParaRPr lang="pl-PL" dirty="0"/>
          </a:p>
          <a:p>
            <a:r>
              <a:rPr lang="pl-PL" dirty="0"/>
              <a:t>Poświęćcie kilka minut, aby poznać Kamilę i Dawida oraz przejść szybki kurs samooceny skóry: </a:t>
            </a:r>
            <a:r>
              <a:rPr lang="pl-PL" u="sng" dirty="0">
                <a:hlinkClick r:id="rId2"/>
              </a:rPr>
              <a:t>http://www.akademiaczerniaka.pl/kampania-znamie-znam-je/program-do-szkol-ponadgimnazjalnych/film-edukacyjny-dla-uczniow/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240607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0"/>
            <a:ext cx="7992888" cy="936104"/>
          </a:xfrm>
        </p:spPr>
        <p:txBody>
          <a:bodyPr/>
          <a:lstStyle/>
          <a:p>
            <a:r>
              <a:rPr lang="pl-PL" b="1" dirty="0"/>
              <a:t>Jak się ochronić przed czerniakiem – Złote Zasady profilaktyki czerniaka?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988840"/>
            <a:ext cx="8075240" cy="460851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pl-PL" dirty="0"/>
              <a:t>Nie opalaj się w solarium! – w przypadku młodych ludzi jest to najważniejszy czynnik wywołujący czerniaki. </a:t>
            </a:r>
          </a:p>
          <a:p>
            <a:pPr lvl="0"/>
            <a:r>
              <a:rPr lang="pl-PL" dirty="0"/>
              <a:t>Unikaj przebywania w pełnym słońcu w godzinach 11.00-16.00</a:t>
            </a:r>
          </a:p>
          <a:p>
            <a:pPr lvl="0"/>
            <a:r>
              <a:rPr lang="pl-PL" dirty="0"/>
              <a:t>Ochrona skóry: stosuj filtry UV,  noś czapkę i okulary przeciwsłonecznych – latem nawet podczas pochmurnych dni należy stosować ochronę. Pamiętaj ochronie także podczas uprawiania sportu na świeżym powietrzu!</a:t>
            </a:r>
          </a:p>
          <a:p>
            <a:pPr lvl="0"/>
            <a:r>
              <a:rPr lang="pl-PL" dirty="0"/>
              <a:t>Raz w miesiącu oglądaj swoją skórę – sprawdź, czy Twoje znamiona nie zmieniają się lub czy nie pojawiły się nowe.</a:t>
            </a:r>
          </a:p>
          <a:p>
            <a:pPr lvl="0"/>
            <a:r>
              <a:rPr lang="pl-PL" dirty="0"/>
              <a:t>Jeśli zauważysz, że coś podejrzanego dzieje się z Twoim znamieniem, udaj się do dermatologa lub chirurga-onkologa.</a:t>
            </a:r>
          </a:p>
          <a:p>
            <a:pPr lvl="0"/>
            <a:r>
              <a:rPr lang="pl-PL" dirty="0"/>
              <a:t>Przynajmniej raz na rok odwiedzaj dermatologa lub chirurga-onkologa, aby sprawdził czy wszystko w porządku.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3741384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Kampania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W tym roku Akademia Czerniaka, sekcja naukowa Polskiego Towarzystwa Chirurgów Onkologów rozpoczęła kampanię edukacyjną „Znamię! Znam je?”, której celem jest </a:t>
            </a:r>
            <a:r>
              <a:rPr lang="pl-PL" dirty="0" smtClean="0"/>
              <a:t>upowszechnienie </a:t>
            </a:r>
            <a:r>
              <a:rPr lang="pl-PL" dirty="0"/>
              <a:t>wiedzy na temat czerniaków </a:t>
            </a:r>
            <a:r>
              <a:rPr lang="pl-PL" dirty="0" smtClean="0"/>
              <a:t>oraz budowanie </a:t>
            </a:r>
            <a:r>
              <a:rPr lang="pl-PL" dirty="0"/>
              <a:t>właściwych prozdrowotnych postaw młodzieży szkół ponadgimnazjalnych.  </a:t>
            </a:r>
          </a:p>
          <a:p>
            <a:r>
              <a:rPr lang="pl-PL" dirty="0"/>
              <a:t>Dzięki lekcjom, mamy nadzieję, że uczniowie </a:t>
            </a:r>
            <a:r>
              <a:rPr lang="pl-PL" dirty="0" smtClean="0"/>
              <a:t>nabędą </a:t>
            </a:r>
            <a:r>
              <a:rPr lang="pl-PL" dirty="0"/>
              <a:t>umiejętności rozpoznania czerniaka oraz </a:t>
            </a:r>
            <a:r>
              <a:rPr lang="pl-PL" dirty="0" smtClean="0"/>
              <a:t>nauczą </a:t>
            </a:r>
            <a:r>
              <a:rPr lang="pl-PL" dirty="0"/>
              <a:t>się regularnego samobadania </a:t>
            </a:r>
            <a:r>
              <a:rPr lang="pl-PL" dirty="0" smtClean="0"/>
              <a:t>skóry, a </a:t>
            </a:r>
            <a:r>
              <a:rPr lang="pl-PL" dirty="0"/>
              <a:t>przede wszystkim, poznają czynniki podnoszące ryzyko zachorowania na czerniaka i zastosują </a:t>
            </a:r>
            <a:r>
              <a:rPr lang="pl-PL" b="1" dirty="0"/>
              <a:t>zasady ochrony</a:t>
            </a:r>
            <a:r>
              <a:rPr lang="pl-PL" dirty="0"/>
              <a:t> przed czerniakiem, dzięki czemu uchronią się, przed tym groźnym nowotworem.</a:t>
            </a:r>
          </a:p>
          <a:p>
            <a:r>
              <a:rPr lang="pl-PL" dirty="0"/>
              <a:t>W ramach kampanii po raz drugi w Polsce organizowany jest „Tydzień Świadomości Czerniaka” w dniach 24-30 maja.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0115059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Co to jest czerniak?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40521335"/>
              </p:ext>
            </p:extLst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398349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Charakteryzacja Czerniaka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783560"/>
            <a:ext cx="4521696" cy="3373632"/>
          </a:xfrm>
        </p:spPr>
        <p:txBody>
          <a:bodyPr>
            <a:normAutofit fontScale="77500" lnSpcReduction="20000"/>
          </a:bodyPr>
          <a:lstStyle/>
          <a:p>
            <a:r>
              <a:rPr lang="pl-PL" dirty="0"/>
              <a:t>Czerniak charakteryzuje się bardzo agresywnym wzrostem oraz wczesnymi i licznymi przerzutami, które są trudne w leczeniu farmakologicznym. To oznacza, że czerniak szybko przechodzi z choroby miejscowej (rozwijającej się w jednym miejscu na skórze) w postać rozsianą tzw. uogólnioną. </a:t>
            </a:r>
          </a:p>
          <a:p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988840"/>
            <a:ext cx="3873391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95936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1988840"/>
            <a:ext cx="4521696" cy="3600400"/>
          </a:xfrm>
        </p:spPr>
        <p:txBody>
          <a:bodyPr>
            <a:normAutofit fontScale="77500" lnSpcReduction="20000"/>
          </a:bodyPr>
          <a:lstStyle/>
          <a:p>
            <a:r>
              <a:rPr lang="pl-PL" dirty="0"/>
              <a:t>Czerniak nie tylko rozrasta się na powierzchni skóry, ale co groźniejsze wrasta w głąb skóry i gdy przejdzie barierę skóry (ma wtedy ok.  1 mm głębokości) dostaje się do naczyń krwionośnych, a następnie za ich pomocą przedostaje się do całego organizmu. Czasem wystarczą 3 miesiące, aby czerniak zaatakował cały organizm.  </a:t>
            </a:r>
          </a:p>
          <a:p>
            <a:endParaRPr lang="pl-PL" dirty="0"/>
          </a:p>
        </p:txBody>
      </p:sp>
      <p:pic>
        <p:nvPicPr>
          <p:cNvPr id="3074" name="Obraz 4" descr="C:\Users\malgorzatadziak\AppData\Local\Microsoft\Windows\Temporary Internet Files\Content.Word\SKORA_3D_CZERNIAK_0017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9955" y="3284984"/>
            <a:ext cx="3838805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033262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1152128"/>
          </a:xfrm>
        </p:spPr>
        <p:txBody>
          <a:bodyPr/>
          <a:lstStyle/>
          <a:p>
            <a:r>
              <a:rPr lang="pl-PL" b="1" dirty="0"/>
              <a:t>Występowanie czerniaka w Polsce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783560"/>
            <a:ext cx="8352928" cy="502981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pl-PL" dirty="0"/>
              <a:t>W Polsce co roku odnotowuje się około 50 000 przypadków nowych </a:t>
            </a:r>
            <a:r>
              <a:rPr lang="pl-PL" dirty="0" err="1"/>
              <a:t>zachorowań</a:t>
            </a:r>
            <a:r>
              <a:rPr lang="pl-PL" dirty="0"/>
              <a:t> na nowotwory skóry, w tym 3000 </a:t>
            </a:r>
            <a:r>
              <a:rPr lang="pl-PL" dirty="0" err="1"/>
              <a:t>zachorowań</a:t>
            </a:r>
            <a:r>
              <a:rPr lang="pl-PL" dirty="0"/>
              <a:t> na czerniaki.</a:t>
            </a:r>
          </a:p>
          <a:p>
            <a:pPr lvl="0"/>
            <a:r>
              <a:rPr lang="pl-PL" dirty="0"/>
              <a:t>Czerniak jest najbardziej agresywnym nowotworem skóry i jednym z najbardziej agresywnych nowotworów w ogóle.</a:t>
            </a:r>
          </a:p>
          <a:p>
            <a:pPr lvl="0"/>
            <a:r>
              <a:rPr lang="pl-PL" dirty="0"/>
              <a:t>Czerniak stanowi tylko 6% wszystkich nowotworów skóry, ale aż 80% chorych na czerniaki umiera z powodu choroby.</a:t>
            </a:r>
          </a:p>
          <a:p>
            <a:pPr lvl="0"/>
            <a:r>
              <a:rPr lang="pl-PL" dirty="0"/>
              <a:t>Średni czas przeżycia od momentu diagnozy to 6-8 miesięcy. </a:t>
            </a:r>
          </a:p>
          <a:p>
            <a:pPr lvl="0"/>
            <a:r>
              <a:rPr lang="pl-PL" dirty="0"/>
              <a:t>Liczba </a:t>
            </a:r>
            <a:r>
              <a:rPr lang="pl-PL" dirty="0" err="1"/>
              <a:t>zachorowań</a:t>
            </a:r>
            <a:r>
              <a:rPr lang="pl-PL" dirty="0"/>
              <a:t> na czerniaka w Polsce podwaja się co 10 lat.</a:t>
            </a:r>
          </a:p>
          <a:p>
            <a:pPr lvl="0"/>
            <a:r>
              <a:rPr lang="pl-PL" dirty="0"/>
              <a:t>Najczęściej na czerniaki chorują mężczyźni  w wieku ok. 50 lat – jest to wynik wieloletniej  niewłaściwej ekspozycje na słońce.    </a:t>
            </a:r>
          </a:p>
          <a:p>
            <a:pPr lvl="0"/>
            <a:r>
              <a:rPr lang="pl-PL" dirty="0"/>
              <a:t>Czerniak jest jednym z najczęstszych nowotworów występujących wśród nastolatków, którzy często korzystają z solarium, nie stosują filtrów słonecznych i przebywają na słońcu w godzinach najwyższego promieniowania. 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36412077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772400" cy="914400"/>
          </a:xfrm>
        </p:spPr>
        <p:txBody>
          <a:bodyPr/>
          <a:lstStyle/>
          <a:p>
            <a:r>
              <a:rPr lang="pl-PL" b="1" dirty="0"/>
              <a:t>Kto jest w grupie ryzyka zachorowania na czerniaka?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Około 25% Polaków ma jasną lub bardzo jasną karnację, która łatwo ulega poparzeniom  słonecznym – to osoby, które właściwie w ogóle nie powinny korzystać z kąpieli słonecznych. </a:t>
            </a:r>
          </a:p>
          <a:p>
            <a:r>
              <a:rPr lang="pl-PL" dirty="0"/>
              <a:t>Dodatkowo ok. 40% Polaków ma jasną karnację, która, mimo iż jest bardziej odporna na promieniowanie słoneczne, nadal jest fenotypem skóry, który mieści nasz naród w grupie o wysokim stopniu ryzyka zachorowania na czerniaka</a:t>
            </a:r>
            <a:r>
              <a:rPr lang="pl-PL" i="1" dirty="0"/>
              <a:t>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257942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72400" cy="914400"/>
          </a:xfrm>
        </p:spPr>
        <p:txBody>
          <a:bodyPr/>
          <a:lstStyle/>
          <a:p>
            <a:r>
              <a:rPr lang="pl-PL" dirty="0"/>
              <a:t>Osoby najbardziej narażone na rozwój czerniaka to osoby: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2132856"/>
            <a:ext cx="7772400" cy="4222704"/>
          </a:xfrm>
        </p:spPr>
        <p:txBody>
          <a:bodyPr>
            <a:normAutofit fontScale="92500"/>
          </a:bodyPr>
          <a:lstStyle/>
          <a:p>
            <a:pPr lvl="0"/>
            <a:r>
              <a:rPr lang="pl-PL" dirty="0"/>
              <a:t>jasnych i rudych włosach, </a:t>
            </a:r>
          </a:p>
          <a:p>
            <a:pPr lvl="0"/>
            <a:r>
              <a:rPr lang="pl-PL" dirty="0"/>
              <a:t>jasnych oczach, </a:t>
            </a:r>
          </a:p>
          <a:p>
            <a:pPr lvl="0"/>
            <a:r>
              <a:rPr lang="pl-PL" dirty="0"/>
              <a:t>jasnej lub bardzo jasnej cerze, </a:t>
            </a:r>
          </a:p>
          <a:p>
            <a:pPr lvl="0"/>
            <a:r>
              <a:rPr lang="pl-PL" dirty="0"/>
              <a:t>z piegami i/lub znamionami, </a:t>
            </a:r>
          </a:p>
          <a:p>
            <a:pPr lvl="0"/>
            <a:r>
              <a:rPr lang="pl-PL" dirty="0"/>
              <a:t>które łatwo ulegają poparzeniom słonecznym, </a:t>
            </a:r>
          </a:p>
          <a:p>
            <a:pPr lvl="0"/>
            <a:r>
              <a:rPr lang="pl-PL" dirty="0"/>
              <a:t>słabo tolerują słońce, </a:t>
            </a:r>
          </a:p>
          <a:p>
            <a:pPr lvl="0"/>
            <a:r>
              <a:rPr lang="pl-PL" dirty="0"/>
              <a:t>opalają się z dużym trudem lub w ogóle</a:t>
            </a:r>
          </a:p>
          <a:p>
            <a:r>
              <a:rPr lang="pl-PL" dirty="0"/>
              <a:t>u których w rodzinie występował czerniak</a:t>
            </a:r>
          </a:p>
        </p:txBody>
      </p:sp>
    </p:spTree>
    <p:extLst>
      <p:ext uri="{BB962C8B-B14F-4D97-AF65-F5344CB8AC3E}">
        <p14:creationId xmlns:p14="http://schemas.microsoft.com/office/powerpoint/2010/main" xmlns="" val="29359963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Jak wygląda czerniak, czyli ABCDE Czerniaka?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A</a:t>
            </a:r>
          </a:p>
          <a:p>
            <a:endParaRPr lang="pl-PL" dirty="0" smtClean="0"/>
          </a:p>
          <a:p>
            <a:r>
              <a:rPr lang="pl-PL" dirty="0" smtClean="0"/>
              <a:t>B</a:t>
            </a:r>
          </a:p>
          <a:p>
            <a:endParaRPr lang="pl-PL" dirty="0" smtClean="0"/>
          </a:p>
          <a:p>
            <a:r>
              <a:rPr lang="pl-PL" dirty="0" smtClean="0"/>
              <a:t>C</a:t>
            </a:r>
          </a:p>
          <a:p>
            <a:endParaRPr lang="pl-PL" dirty="0" smtClean="0"/>
          </a:p>
          <a:p>
            <a:r>
              <a:rPr lang="pl-PL" dirty="0" smtClean="0"/>
              <a:t>D</a:t>
            </a:r>
          </a:p>
          <a:p>
            <a:endParaRPr lang="pl-PL" dirty="0" smtClean="0"/>
          </a:p>
          <a:p>
            <a:r>
              <a:rPr lang="pl-PL" dirty="0" smtClean="0"/>
              <a:t>E</a:t>
            </a:r>
            <a:endParaRPr lang="pl-P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51614"/>
            <a:ext cx="5976664" cy="486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65842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64</TotalTime>
  <Words>700</Words>
  <Application>Microsoft Office PowerPoint</Application>
  <PresentationFormat>Pokaz na ekranie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Metro</vt:lpstr>
      <vt:lpstr> „Znamię! Znam je?”  </vt:lpstr>
      <vt:lpstr>Kampania  </vt:lpstr>
      <vt:lpstr>Co to jest czerniak? </vt:lpstr>
      <vt:lpstr>Charakteryzacja Czerniaka</vt:lpstr>
      <vt:lpstr>Slajd 5</vt:lpstr>
      <vt:lpstr>Występowanie czerniaka w Polsce</vt:lpstr>
      <vt:lpstr>Kto jest w grupie ryzyka zachorowania na czerniaka?</vt:lpstr>
      <vt:lpstr>Osoby najbardziej narażone na rozwój czerniaka to osoby:</vt:lpstr>
      <vt:lpstr>Jak wygląda czerniak, czyli ABCDE Czerniaka? </vt:lpstr>
      <vt:lpstr>Sprawdź, czy rozpoznasz czerniaka ? </vt:lpstr>
      <vt:lpstr>  Samobadanie skóry – pierwszy krok w zmianie zachowań  </vt:lpstr>
      <vt:lpstr>Jak się ochronić przed czerniakiem – Złote Zasady profilaktyki czerniaka? </vt:lpstr>
    </vt:vector>
  </TitlesOfParts>
  <Company>Sil-art Rycho444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„Znamię! Znam je?”</dc:title>
  <dc:creator>Kowalski Ryszard</dc:creator>
  <cp:lastModifiedBy>Szkoła Podstawowa</cp:lastModifiedBy>
  <cp:revision>6</cp:revision>
  <dcterms:created xsi:type="dcterms:W3CDTF">2022-05-08T06:54:19Z</dcterms:created>
  <dcterms:modified xsi:type="dcterms:W3CDTF">2022-05-11T20:17:03Z</dcterms:modified>
</cp:coreProperties>
</file>